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906000" type="A4"/>
  <p:notesSz cx="6799263" cy="9929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52" y="-30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7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7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C7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9175115"/>
          </a:xfrm>
          <a:custGeom>
            <a:avLst/>
            <a:gdLst/>
            <a:ahLst/>
            <a:cxnLst/>
            <a:rect l="l" t="t" r="r" b="b"/>
            <a:pathLst>
              <a:path w="6858000" h="9175115">
                <a:moveTo>
                  <a:pt x="0" y="9174702"/>
                </a:moveTo>
                <a:lnTo>
                  <a:pt x="6858000" y="9174702"/>
                </a:lnTo>
                <a:lnTo>
                  <a:pt x="6858000" y="0"/>
                </a:lnTo>
                <a:lnTo>
                  <a:pt x="0" y="0"/>
                </a:lnTo>
                <a:lnTo>
                  <a:pt x="0" y="9174702"/>
                </a:lnTo>
                <a:close/>
              </a:path>
            </a:pathLst>
          </a:custGeom>
          <a:solidFill>
            <a:srgbClr val="C7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6857988" cy="4664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286309"/>
            <a:ext cx="6858000" cy="6619875"/>
          </a:xfrm>
          <a:custGeom>
            <a:avLst/>
            <a:gdLst/>
            <a:ahLst/>
            <a:cxnLst/>
            <a:rect l="l" t="t" r="r" b="b"/>
            <a:pathLst>
              <a:path w="6858000" h="6619875">
                <a:moveTo>
                  <a:pt x="0" y="0"/>
                </a:moveTo>
                <a:lnTo>
                  <a:pt x="0" y="6619687"/>
                </a:lnTo>
                <a:lnTo>
                  <a:pt x="6857999" y="6619687"/>
                </a:lnTo>
                <a:lnTo>
                  <a:pt x="6857999" y="1285944"/>
                </a:lnTo>
                <a:lnTo>
                  <a:pt x="0" y="0"/>
                </a:lnTo>
                <a:close/>
              </a:path>
            </a:pathLst>
          </a:custGeom>
          <a:solidFill>
            <a:srgbClr val="C700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32651" y="5443220"/>
            <a:ext cx="6193155" cy="0"/>
          </a:xfrm>
          <a:custGeom>
            <a:avLst/>
            <a:gdLst/>
            <a:ahLst/>
            <a:cxnLst/>
            <a:rect l="l" t="t" r="r" b="b"/>
            <a:pathLst>
              <a:path w="6193155">
                <a:moveTo>
                  <a:pt x="0" y="0"/>
                </a:moveTo>
                <a:lnTo>
                  <a:pt x="619273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472938" y="5103469"/>
            <a:ext cx="405002" cy="3240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6858000" cy="45728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80541"/>
            <a:ext cx="6858000" cy="8625840"/>
          </a:xfrm>
          <a:custGeom>
            <a:avLst/>
            <a:gdLst/>
            <a:ahLst/>
            <a:cxnLst/>
            <a:rect l="l" t="t" r="r" b="b"/>
            <a:pathLst>
              <a:path w="6858000" h="8625840">
                <a:moveTo>
                  <a:pt x="6858000" y="0"/>
                </a:moveTo>
                <a:lnTo>
                  <a:pt x="0" y="1678304"/>
                </a:lnTo>
                <a:lnTo>
                  <a:pt x="0" y="8625458"/>
                </a:lnTo>
                <a:lnTo>
                  <a:pt x="6844157" y="8625458"/>
                </a:lnTo>
                <a:lnTo>
                  <a:pt x="6858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32651" y="3296792"/>
            <a:ext cx="6120765" cy="0"/>
          </a:xfrm>
          <a:custGeom>
            <a:avLst/>
            <a:gdLst/>
            <a:ahLst/>
            <a:cxnLst/>
            <a:rect l="l" t="t" r="r" b="b"/>
            <a:pathLst>
              <a:path w="6120765">
                <a:moveTo>
                  <a:pt x="0" y="0"/>
                </a:moveTo>
                <a:lnTo>
                  <a:pt x="6120726" y="0"/>
                </a:lnTo>
              </a:path>
            </a:pathLst>
          </a:custGeom>
          <a:ln w="12700">
            <a:solidFill>
              <a:srgbClr val="C7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6212" y="2797810"/>
            <a:ext cx="600557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C700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g"/><Relationship Id="rId7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pice@camaraalcoy.net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588" y="4425640"/>
            <a:ext cx="651976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3200" dirty="0" smtClean="0">
                <a:latin typeface="Arial"/>
                <a:cs typeface="Arial"/>
              </a:rPr>
              <a:t>Trabajos verticales e instalaciones de anclaje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2087" y="5423349"/>
            <a:ext cx="6120765" cy="662901"/>
          </a:xfrm>
          <a:custGeom>
            <a:avLst/>
            <a:gdLst/>
            <a:ahLst/>
            <a:cxnLst/>
            <a:rect l="l" t="t" r="r" b="b"/>
            <a:pathLst>
              <a:path w="6120765">
                <a:moveTo>
                  <a:pt x="0" y="0"/>
                </a:moveTo>
                <a:lnTo>
                  <a:pt x="61207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9174702"/>
            <a:ext cx="6858000" cy="731520"/>
          </a:xfrm>
          <a:custGeom>
            <a:avLst/>
            <a:gdLst/>
            <a:ahLst/>
            <a:cxnLst/>
            <a:rect l="l" t="t" r="r" b="b"/>
            <a:pathLst>
              <a:path w="6858000" h="731520">
                <a:moveTo>
                  <a:pt x="6857989" y="731294"/>
                </a:moveTo>
                <a:lnTo>
                  <a:pt x="6857989" y="0"/>
                </a:lnTo>
                <a:lnTo>
                  <a:pt x="0" y="0"/>
                </a:lnTo>
                <a:lnTo>
                  <a:pt x="0" y="731294"/>
                </a:lnTo>
                <a:lnTo>
                  <a:pt x="6857989" y="731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9275" y="9311563"/>
            <a:ext cx="1384046" cy="434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26639" y="9345485"/>
            <a:ext cx="1390396" cy="362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53815" y="9294888"/>
            <a:ext cx="1296162" cy="399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7801" y="9242928"/>
            <a:ext cx="492683" cy="61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3037" y="5745253"/>
            <a:ext cx="6058713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INFORMACIÓN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INSCRIPCIONES: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Tel. </a:t>
            </a:r>
            <a:r>
              <a:rPr lang="es-ES" dirty="0" smtClean="0">
                <a:solidFill>
                  <a:srgbClr val="FFFFFF"/>
                </a:solidFill>
                <a:latin typeface="Arial"/>
                <a:cs typeface="Arial"/>
              </a:rPr>
              <a:t>96 554 91 00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s-ES" dirty="0" smtClean="0">
                <a:solidFill>
                  <a:srgbClr val="FFFFFF"/>
                </a:solidFill>
                <a:latin typeface="Arial"/>
                <a:cs typeface="Arial"/>
              </a:rPr>
              <a:t>Cámara Oficial de Comercio Industria y Servicios de Alcoy</a:t>
            </a:r>
            <a:endParaRPr dirty="0">
              <a:latin typeface="Arial"/>
              <a:cs typeface="Arial"/>
            </a:endParaRPr>
          </a:p>
          <a:p>
            <a:pPr marL="12700" marR="3144520">
              <a:lnSpc>
                <a:spcPct val="100000"/>
              </a:lnSpc>
            </a:pP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C/</a:t>
            </a:r>
            <a:r>
              <a:rPr lang="es-ES" dirty="0" err="1" smtClean="0">
                <a:solidFill>
                  <a:srgbClr val="FFFFFF"/>
                </a:solidFill>
                <a:latin typeface="Arial"/>
                <a:cs typeface="Arial"/>
              </a:rPr>
              <a:t>Sant</a:t>
            </a:r>
            <a:r>
              <a:rPr lang="es-ES" dirty="0" smtClean="0">
                <a:solidFill>
                  <a:srgbClr val="FFFFFF"/>
                </a:solidFill>
                <a:latin typeface="Arial"/>
                <a:cs typeface="Arial"/>
              </a:rPr>
              <a:t> Francesc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pc="-5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s-ES" spc="-55" dirty="0" smtClean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pc="-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lang="es-ES" dirty="0" smtClean="0">
                <a:solidFill>
                  <a:srgbClr val="FFFFFF"/>
                </a:solidFill>
                <a:latin typeface="Arial"/>
                <a:cs typeface="Arial"/>
              </a:rPr>
              <a:t>03801 Alcoy</a:t>
            </a:r>
            <a:r>
              <a:rPr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es-ES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3144520">
              <a:lnSpc>
                <a:spcPct val="100000"/>
              </a:lnSpc>
            </a:pPr>
            <a:r>
              <a:rPr lang="es-ES" spc="-10" dirty="0" smtClean="0">
                <a:solidFill>
                  <a:srgbClr val="FFFFFF"/>
                </a:solidFill>
                <a:latin typeface="Arial"/>
                <a:cs typeface="Arial"/>
                <a:hlinkClick r:id="rId6"/>
              </a:rPr>
              <a:t>pice@camaraalcoy.net</a:t>
            </a:r>
            <a:endParaRPr lang="es-ES" spc="-1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3144520">
              <a:lnSpc>
                <a:spcPct val="100000"/>
              </a:lnSpc>
            </a:pPr>
            <a:endParaRPr lang="es-ES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3144520">
              <a:lnSpc>
                <a:spcPct val="100000"/>
              </a:lnSpc>
            </a:pPr>
            <a:r>
              <a:rPr lang="es-ES" spc="-10" dirty="0" smtClean="0">
                <a:latin typeface="Arial"/>
                <a:cs typeface="Arial"/>
              </a:rPr>
              <a:t>Curso Gratuito  dirigido a Jóvenes inscritos en el Sistema de Garantía Juvenil</a:t>
            </a:r>
          </a:p>
          <a:p>
            <a:pPr marL="12700" marR="3144520">
              <a:lnSpc>
                <a:spcPct val="100000"/>
              </a:lnSpc>
            </a:pPr>
            <a:endParaRPr lang="es-ES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3144520">
              <a:lnSpc>
                <a:spcPct val="100000"/>
              </a:lnSpc>
            </a:pPr>
            <a:endParaRPr dirty="0">
              <a:latin typeface="Arial"/>
              <a:cs typeface="Arial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204233"/>
            <a:ext cx="1232638" cy="504167"/>
          </a:xfrm>
          <a:prstGeom prst="rect">
            <a:avLst/>
          </a:prstGeom>
        </p:spPr>
      </p:pic>
      <p:pic>
        <p:nvPicPr>
          <p:cNvPr id="14" name="Picture 2" descr="https://media.istockphoto.com/photos/height-works-picture-id504056577?b=1&amp;k=6&amp;m=504056577&amp;s=170667a&amp;w=0&amp;h=pJVX8LkPZL60m2PSYrcZgTxNVGBa5Ft0Gp0YQKJLVGw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44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77" y="3578809"/>
            <a:ext cx="1981200" cy="761497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267201" y="178925"/>
            <a:ext cx="2395150" cy="21559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9788" y="2102307"/>
            <a:ext cx="2108708" cy="147650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1581" y="3397758"/>
            <a:ext cx="2381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FORMACIÓN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PRÁCTICA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6693" y="3902709"/>
            <a:ext cx="280606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HORARIO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lunes </a:t>
            </a:r>
            <a:r>
              <a:rPr sz="1200" spc="-5" dirty="0">
                <a:latin typeface="Arial"/>
                <a:cs typeface="Arial"/>
              </a:rPr>
              <a:t>a viernes de </a:t>
            </a:r>
            <a:r>
              <a:rPr lang="es-ES" sz="1200" dirty="0" smtClean="0">
                <a:latin typeface="Arial"/>
                <a:cs typeface="Arial"/>
              </a:rPr>
              <a:t>15</a:t>
            </a:r>
            <a:r>
              <a:rPr sz="1200" dirty="0" smtClean="0">
                <a:latin typeface="Arial"/>
                <a:cs typeface="Arial"/>
              </a:rPr>
              <a:t>:</a:t>
            </a:r>
            <a:r>
              <a:rPr lang="es-ES" sz="1200" dirty="0" smtClean="0">
                <a:latin typeface="Arial"/>
                <a:cs typeface="Arial"/>
              </a:rPr>
              <a:t>3</a:t>
            </a:r>
            <a:r>
              <a:rPr sz="1200" dirty="0" smtClean="0">
                <a:latin typeface="Arial"/>
                <a:cs typeface="Arial"/>
              </a:rPr>
              <a:t>0 </a:t>
            </a:r>
            <a:r>
              <a:rPr sz="1200" spc="-5" dirty="0">
                <a:latin typeface="Arial"/>
                <a:cs typeface="Arial"/>
              </a:rPr>
              <a:t>a </a:t>
            </a:r>
            <a:r>
              <a:rPr lang="es-ES" sz="1200" dirty="0" smtClean="0">
                <a:latin typeface="Arial"/>
                <a:cs typeface="Arial"/>
              </a:rPr>
              <a:t>20:</a:t>
            </a:r>
            <a:r>
              <a:rPr lang="es-ES" sz="1200" dirty="0">
                <a:latin typeface="Arial"/>
                <a:cs typeface="Arial"/>
              </a:rPr>
              <a:t>3</a:t>
            </a:r>
            <a:r>
              <a:rPr sz="1200" dirty="0" smtClean="0">
                <a:latin typeface="Arial"/>
                <a:cs typeface="Arial"/>
              </a:rPr>
              <a:t>0</a:t>
            </a:r>
            <a:r>
              <a:rPr sz="1200" spc="-85" dirty="0" smtClean="0">
                <a:latin typeface="Arial"/>
                <a:cs typeface="Arial"/>
              </a:rPr>
              <a:t> </a:t>
            </a:r>
            <a:r>
              <a:rPr sz="1200" spc="-5" dirty="0" smtClean="0">
                <a:latin typeface="Arial"/>
                <a:cs typeface="Arial"/>
              </a:rPr>
              <a:t>h</a:t>
            </a:r>
            <a:r>
              <a:rPr lang="es-ES" sz="1200" spc="-5" dirty="0" smtClean="0">
                <a:latin typeface="Arial"/>
                <a:cs typeface="Arial"/>
              </a:rPr>
              <a:t>. Inicio: Abril 2021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4365" y="3872865"/>
            <a:ext cx="581977" cy="465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32782" y="3901821"/>
            <a:ext cx="9601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FORMACIÓN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Gratuita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32782" y="4421886"/>
            <a:ext cx="15055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Gratuito para</a:t>
            </a:r>
            <a:r>
              <a:rPr sz="1000" spc="-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beneficiarios  Programa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PICE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1098" y="3908933"/>
            <a:ext cx="467347" cy="467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26693" y="4519676"/>
            <a:ext cx="1787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TITULACIÓN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OBTENIDA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Diploma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acreditativo.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406" y="4423105"/>
            <a:ext cx="568985" cy="575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 flipV="1">
            <a:off x="332652" y="5508193"/>
            <a:ext cx="5905716" cy="222224"/>
          </a:xfrm>
          <a:custGeom>
            <a:avLst/>
            <a:gdLst/>
            <a:ahLst/>
            <a:cxnLst/>
            <a:rect l="l" t="t" r="r" b="b"/>
            <a:pathLst>
              <a:path w="6193155">
                <a:moveTo>
                  <a:pt x="0" y="0"/>
                </a:moveTo>
                <a:lnTo>
                  <a:pt x="6192735" y="0"/>
                </a:lnTo>
              </a:path>
            </a:pathLst>
          </a:custGeom>
          <a:ln w="12700">
            <a:solidFill>
              <a:srgbClr val="C7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78653" y="6180302"/>
            <a:ext cx="405002" cy="324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652" y="7260437"/>
            <a:ext cx="6193155" cy="0"/>
          </a:xfrm>
          <a:custGeom>
            <a:avLst/>
            <a:gdLst/>
            <a:ahLst/>
            <a:cxnLst/>
            <a:rect l="l" t="t" r="r" b="b"/>
            <a:pathLst>
              <a:path w="6193155">
                <a:moveTo>
                  <a:pt x="0" y="0"/>
                </a:moveTo>
                <a:lnTo>
                  <a:pt x="6192735" y="0"/>
                </a:lnTo>
              </a:path>
            </a:pathLst>
          </a:custGeom>
          <a:ln w="12700">
            <a:solidFill>
              <a:srgbClr val="C7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78653" y="7260437"/>
            <a:ext cx="405002" cy="3240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4365" y="4328921"/>
            <a:ext cx="6449606" cy="3011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1030">
              <a:lnSpc>
                <a:spcPct val="100000"/>
              </a:lnSpc>
              <a:spcBef>
                <a:spcPts val="100"/>
              </a:spcBef>
            </a:pPr>
            <a:endParaRPr lang="es-ES" sz="1200" spc="-5" dirty="0" smtClean="0">
              <a:latin typeface="Arial"/>
              <a:cs typeface="Arial"/>
            </a:endParaRPr>
          </a:p>
          <a:p>
            <a:pPr marL="621030">
              <a:lnSpc>
                <a:spcPct val="100000"/>
              </a:lnSpc>
              <a:spcBef>
                <a:spcPts val="100"/>
              </a:spcBef>
            </a:pPr>
            <a:endParaRPr lang="es-ES" sz="1200" b="1" spc="-5" dirty="0">
              <a:latin typeface="Arial"/>
              <a:cs typeface="Arial"/>
            </a:endParaRPr>
          </a:p>
          <a:p>
            <a:pPr marL="621030">
              <a:lnSpc>
                <a:spcPct val="100000"/>
              </a:lnSpc>
              <a:spcBef>
                <a:spcPts val="100"/>
              </a:spcBef>
            </a:pPr>
            <a:r>
              <a:rPr lang="es-ES" sz="1200" b="1" spc="-5" dirty="0" smtClean="0">
                <a:latin typeface="Arial"/>
                <a:cs typeface="Arial"/>
              </a:rPr>
              <a:t>    </a:t>
            </a:r>
          </a:p>
          <a:p>
            <a:pPr marL="621030">
              <a:lnSpc>
                <a:spcPct val="100000"/>
              </a:lnSpc>
              <a:spcBef>
                <a:spcPts val="100"/>
              </a:spcBef>
            </a:pPr>
            <a:r>
              <a:rPr lang="es-ES" sz="1200" b="1" spc="-5" dirty="0" smtClean="0">
                <a:latin typeface="Arial"/>
                <a:cs typeface="Arial"/>
              </a:rPr>
              <a:t>    </a:t>
            </a:r>
            <a:r>
              <a:rPr sz="1200" b="1" spc="-5" dirty="0" smtClean="0">
                <a:latin typeface="Arial"/>
                <a:cs typeface="Arial"/>
              </a:rPr>
              <a:t>DIRIGIDO</a:t>
            </a:r>
            <a:endParaRPr sz="1200" dirty="0">
              <a:latin typeface="Arial"/>
              <a:cs typeface="Arial"/>
            </a:endParaRPr>
          </a:p>
          <a:p>
            <a:pPr marL="62103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-5" dirty="0">
                <a:latin typeface="Arial"/>
                <a:cs typeface="Arial"/>
              </a:rPr>
              <a:t>jóvenes de 16 </a:t>
            </a:r>
            <a:r>
              <a:rPr sz="1200" b="1" dirty="0">
                <a:latin typeface="Arial"/>
                <a:cs typeface="Arial"/>
              </a:rPr>
              <a:t>y </a:t>
            </a:r>
            <a:r>
              <a:rPr sz="1200" b="1" spc="-5" dirty="0">
                <a:latin typeface="Arial"/>
                <a:cs typeface="Arial"/>
              </a:rPr>
              <a:t>hasta 29 años beneficiarios del </a:t>
            </a:r>
            <a:r>
              <a:rPr sz="1200" b="1" dirty="0">
                <a:latin typeface="Arial"/>
                <a:cs typeface="Arial"/>
              </a:rPr>
              <a:t>Sistema </a:t>
            </a:r>
            <a:r>
              <a:rPr sz="1200" b="1" spc="-5" dirty="0">
                <a:latin typeface="Arial"/>
                <a:cs typeface="Arial"/>
              </a:rPr>
              <a:t>de Garantía</a:t>
            </a:r>
            <a:r>
              <a:rPr sz="1200" b="1" spc="-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Juvenil</a:t>
            </a:r>
            <a:endParaRPr sz="1200"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CONTENIDOS</a:t>
            </a:r>
            <a:r>
              <a:rPr sz="1400" b="1" spc="-1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TRONCALES</a:t>
            </a:r>
            <a:r>
              <a:rPr sz="1400" b="1" spc="-5" dirty="0" smtClean="0">
                <a:latin typeface="Calibri"/>
                <a:cs typeface="Calibri"/>
              </a:rPr>
              <a:t>:</a:t>
            </a:r>
            <a:r>
              <a:rPr lang="es-ES" sz="1400" b="1" spc="-5" dirty="0" smtClean="0">
                <a:latin typeface="Calibri"/>
                <a:cs typeface="Calibri"/>
              </a:rPr>
              <a:t> 65h</a:t>
            </a:r>
            <a:endParaRPr lang="es-ES" sz="1200" dirty="0" smtClean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900"/>
              </a:spcBef>
              <a:buClr>
                <a:srgbClr val="C70020"/>
              </a:buClr>
              <a:buFont typeface="Wingdings"/>
              <a:buChar char=""/>
              <a:tabLst>
                <a:tab pos="185420" algn="l"/>
              </a:tabLst>
            </a:pPr>
            <a:r>
              <a:rPr lang="es-ES" sz="1200" dirty="0" smtClean="0">
                <a:latin typeface="Arial"/>
                <a:cs typeface="Arial"/>
              </a:rPr>
              <a:t>Empleabilidad y Habilidades Sociales. 40h</a:t>
            </a:r>
          </a:p>
          <a:p>
            <a:pPr marL="184785" indent="-172720">
              <a:lnSpc>
                <a:spcPct val="100000"/>
              </a:lnSpc>
              <a:spcBef>
                <a:spcPts val="900"/>
              </a:spcBef>
              <a:buClr>
                <a:srgbClr val="C70020"/>
              </a:buClr>
              <a:buFont typeface="Wingdings"/>
              <a:buChar char=""/>
              <a:tabLst>
                <a:tab pos="185420" algn="l"/>
              </a:tabLst>
            </a:pPr>
            <a:r>
              <a:rPr lang="es-ES" sz="1200" dirty="0" smtClean="0">
                <a:latin typeface="Arial"/>
                <a:cs typeface="Arial"/>
              </a:rPr>
              <a:t>Herramientas Social Media Para la búsqueda de Empleo. 25h</a:t>
            </a:r>
            <a:endParaRPr lang="es-ES" sz="1200" dirty="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900"/>
              </a:spcBef>
              <a:buClr>
                <a:srgbClr val="C70020"/>
              </a:buClr>
              <a:tabLst>
                <a:tab pos="185420" algn="l"/>
              </a:tabLst>
            </a:pPr>
            <a:r>
              <a:rPr sz="1400" b="1" spc="-5" dirty="0" smtClean="0">
                <a:latin typeface="Calibri"/>
                <a:cs typeface="Calibri"/>
              </a:rPr>
              <a:t>CONTENIDOS </a:t>
            </a:r>
            <a:r>
              <a:rPr sz="1400" b="1" spc="-10" dirty="0">
                <a:latin typeface="Calibri"/>
                <a:cs typeface="Calibri"/>
              </a:rPr>
              <a:t>ESPECÍFICOS: </a:t>
            </a:r>
            <a:r>
              <a:rPr lang="es-ES" sz="1400" b="1" spc="-10" dirty="0" smtClean="0">
                <a:latin typeface="Calibri"/>
                <a:cs typeface="Calibri"/>
              </a:rPr>
              <a:t>90h</a:t>
            </a:r>
          </a:p>
          <a:p>
            <a:endParaRPr lang="es-ES" sz="1400" b="1" spc="-10" dirty="0" smtClean="0">
              <a:latin typeface="Calibri"/>
              <a:cs typeface="Calibri"/>
            </a:endParaRPr>
          </a:p>
          <a:p>
            <a:endParaRPr lang="es-ES" sz="1400" b="1" spc="-10" dirty="0" smtClean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8406" y="5013385"/>
            <a:ext cx="505294" cy="4822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60545" y="882206"/>
            <a:ext cx="2497455" cy="19748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ítulo 18"/>
          <p:cNvSpPr>
            <a:spLocks noGrp="1"/>
          </p:cNvSpPr>
          <p:nvPr>
            <p:ph type="title"/>
          </p:nvPr>
        </p:nvSpPr>
        <p:spPr>
          <a:xfrm>
            <a:off x="0" y="2657128"/>
            <a:ext cx="6781800" cy="738664"/>
          </a:xfrm>
        </p:spPr>
        <p:txBody>
          <a:bodyPr/>
          <a:lstStyle/>
          <a:p>
            <a:r>
              <a:rPr lang="es-ES" sz="2400" dirty="0" smtClean="0"/>
              <a:t>Trabajos </a:t>
            </a:r>
            <a:r>
              <a:rPr lang="es-ES" sz="2400" dirty="0"/>
              <a:t>verticales e instalaciones de anclaje</a:t>
            </a:r>
            <a:br>
              <a:rPr lang="es-ES" sz="2400" dirty="0"/>
            </a:br>
            <a:endParaRPr lang="es-ES" sz="24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781038"/>
              </p:ext>
            </p:extLst>
          </p:nvPr>
        </p:nvGraphicFramePr>
        <p:xfrm>
          <a:off x="152400" y="6954190"/>
          <a:ext cx="6629400" cy="2418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286000"/>
                <a:gridCol w="2209800"/>
              </a:tblGrid>
              <a:tr h="2418410">
                <a:tc>
                  <a:txBody>
                    <a:bodyPr/>
                    <a:lstStyle/>
                    <a:p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Módulo I. FORMACIÓN TEÓRICA (40horas)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PARTE I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-Normativa aplicable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-¿Qué es el trabajo en altura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?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-Diferenciar tipos de usuarios.</a:t>
                      </a: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Riesgos presentes en los trabajos en altura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-PRL Prevención de Riesgos Laborales</a:t>
                      </a:r>
                    </a:p>
                    <a:p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PARTE II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-Conocer los tipos de arneses y equipo.</a:t>
                      </a: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-Revisión y mantenimiento del equipo.</a:t>
                      </a: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-Uso correcto del equipo </a:t>
                      </a:r>
                      <a:r>
                        <a:rPr lang="es-ES" sz="900" b="0" i="0" u="none" strike="noStrike" baseline="0" dirty="0" err="1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anticaídas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s-ES" sz="9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-Las instalaciones. Nudos. Ángulos. Reparto de cargas. Protecciones. Cabeceras. Rescate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-Oficios aplicados a los trabajos verticales</a:t>
                      </a:r>
                    </a:p>
                    <a:p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Módulo II. FORMACIÓN PRÁCTICA (50horas</a:t>
                      </a:r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)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PARTE III:PRÁCTICA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Prácticas I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 Ascenso y descenso por cuerda, paso de nudos, cambio de línea y dirección, instalación de fraccionamientos.</a:t>
                      </a: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-Manipulación avanzada de cargas en altura.</a:t>
                      </a:r>
                    </a:p>
                    <a:p>
                      <a:endParaRPr lang="es-ES" sz="9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Rescate.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-Nudos fundamentales </a:t>
                      </a: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-Física básica: factor de caída, fuerza de choque, distancia libre de caída y síndrome del arnés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Prácticas II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-Montaje de cabeceras: puntos de anclaje transportable, eslingas de alta resistencia, triangulaciones y repartos de carga</a:t>
                      </a:r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.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1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Prácticas III</a:t>
                      </a:r>
                      <a:endParaRPr lang="es-ES" sz="900" b="0" i="0" u="none" strike="noStrike" baseline="0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  <a:p>
                      <a:r>
                        <a:rPr lang="es-ES" sz="900" b="0" i="0" u="none" strike="noStrike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-Trabajos de albañilería, pintura, fontanería e instalaciones de equipos en trabajos verticales.</a:t>
                      </a:r>
                      <a:endParaRPr lang="es-ES" sz="900" dirty="0">
                        <a:latin typeface="+mj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329</Words>
  <Application>Microsoft Office PowerPoint</Application>
  <PresentationFormat>A4 (210 x 297 mm)</PresentationFormat>
  <Paragraphs>53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Office Theme</vt:lpstr>
      <vt:lpstr>Presentación de PowerPoint</vt:lpstr>
      <vt:lpstr>Trabajos verticales e instalaciones de anclaje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Mark&amp;Com-Cámara Madrid-Susanne Steving</dc:creator>
  <cp:lastModifiedBy>CamaraAlcoy</cp:lastModifiedBy>
  <cp:revision>25</cp:revision>
  <cp:lastPrinted>2021-02-09T09:28:29Z</cp:lastPrinted>
  <dcterms:created xsi:type="dcterms:W3CDTF">2020-02-12T12:53:57Z</dcterms:created>
  <dcterms:modified xsi:type="dcterms:W3CDTF">2021-02-11T14:25:30Z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2020-02-12T00:00:00Z</vt:filetime>
  </property>
</Properties>
</file>